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70" r:id="rId3"/>
    <p:sldId id="366" r:id="rId4"/>
    <p:sldId id="365" r:id="rId5"/>
    <p:sldId id="367" r:id="rId6"/>
    <p:sldId id="368" r:id="rId7"/>
    <p:sldId id="369" r:id="rId8"/>
    <p:sldId id="258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5AEC2BA-332F-4AD3-89A2-E43140EC9C27}">
          <p14:sldIdLst>
            <p14:sldId id="256"/>
            <p14:sldId id="370"/>
            <p14:sldId id="366"/>
          </p14:sldIdLst>
        </p14:section>
        <p14:section name="Раздел без заголовка" id="{A85D920A-F95B-4933-88B5-2F9AAB1E36BE}">
          <p14:sldIdLst>
            <p14:sldId id="365"/>
            <p14:sldId id="367"/>
            <p14:sldId id="368"/>
            <p14:sldId id="369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9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470" y="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2E5E3-648F-4538-B242-4F380DCA3148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E055D-508E-4E57-ACDB-04A9247D2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2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E055D-508E-4E57-ACDB-04A9247D20A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14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E055D-508E-4E57-ACDB-04A9247D20A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136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8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0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031690"/>
            <a:ext cx="8229600" cy="85725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4623978"/>
            <a:ext cx="4248472" cy="498258"/>
          </a:xfrm>
        </p:spPr>
        <p:txBody>
          <a:bodyPr/>
          <a:lstStyle>
            <a:lvl1pPr algn="l">
              <a:defRPr sz="1800"/>
            </a:lvl1pPr>
          </a:lstStyle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Ф.И.О, должность, звание, 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работы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6" y="0"/>
            <a:ext cx="2419350" cy="98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0" y="104767"/>
            <a:ext cx="936104" cy="8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7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" y="-1"/>
            <a:ext cx="7075834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115616" y="483518"/>
            <a:ext cx="5061248" cy="5872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503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10" y="4137924"/>
            <a:ext cx="106519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600" y="4137924"/>
            <a:ext cx="106615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055" y="4119861"/>
            <a:ext cx="106615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87" y="134244"/>
            <a:ext cx="1476375" cy="21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26"/>
            <a:ext cx="1800000" cy="106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384"/>
            <a:ext cx="6228184" cy="18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18" y="405837"/>
            <a:ext cx="775056" cy="70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24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2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D768-1721-492C-AE8E-FB14D77DE902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24544" y="1419622"/>
            <a:ext cx="7632848" cy="15053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Повышение уровня образовательных достижений обучающихся посредством интеграции усилий муниципалитета и образовательных организаций: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итоги, пути дальнейшего развития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4659982"/>
            <a:ext cx="52200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доцент кафедры ППТ и МО, кандидат педагогических наук,  Заслуженный учитель Российской Федерации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95936" y="429065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Дробот</a:t>
            </a:r>
            <a:r>
              <a:rPr lang="ru-RU" b="1" dirty="0" smtClean="0">
                <a:solidFill>
                  <a:schemeClr val="bg1"/>
                </a:solidFill>
              </a:rPr>
              <a:t> Александр Анатольевич,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23478"/>
            <a:ext cx="795312" cy="83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555526"/>
            <a:ext cx="5061248" cy="58722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Основные итоги </a:t>
            </a:r>
            <a:r>
              <a:rPr lang="ru-RU" sz="2000" dirty="0" smtClean="0"/>
              <a:t>реализации муниципальных дорожных карт</a:t>
            </a:r>
            <a:r>
              <a:rPr lang="ru-RU" sz="2000" spc="-1" dirty="0"/>
              <a:t/>
            </a:r>
            <a:br>
              <a:rPr lang="ru-RU" sz="2000" spc="-1" dirty="0"/>
            </a:br>
            <a:endParaRPr lang="ru-RU" sz="2000" dirty="0"/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8384" y="1275606"/>
            <a:ext cx="9073008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ru-RU" sz="1200" dirty="0">
                <a:solidFill>
                  <a:schemeClr val="tx1"/>
                </a:solidFill>
              </a:rPr>
              <a:t>Средний показатель</a:t>
            </a:r>
            <a:r>
              <a:rPr lang="ru-RU" altLang="ru-RU" sz="1600" b="1" dirty="0">
                <a:solidFill>
                  <a:schemeClr val="tx1"/>
                </a:solidFill>
              </a:rPr>
              <a:t>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формирования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200" dirty="0">
                <a:solidFill>
                  <a:schemeClr val="tx1"/>
                </a:solidFill>
              </a:rPr>
              <a:t>дорожных карт – </a:t>
            </a:r>
            <a:r>
              <a:rPr lang="ru-RU" altLang="ru-RU" sz="1200" dirty="0" smtClean="0">
                <a:solidFill>
                  <a:schemeClr val="tx1"/>
                </a:solidFill>
              </a:rPr>
              <a:t>86,6%</a:t>
            </a:r>
            <a:endParaRPr lang="ru-RU" altLang="ru-RU" sz="1200" dirty="0">
              <a:solidFill>
                <a:schemeClr val="tx1"/>
              </a:solidFill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</a:rPr>
              <a:t>Более 90% от максимального количества баллов – 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11/37,8%</a:t>
            </a:r>
            <a:r>
              <a:rPr lang="ru-RU" altLang="ru-RU" sz="1200" dirty="0" smtClean="0">
                <a:solidFill>
                  <a:schemeClr val="tx1"/>
                </a:solidFill>
              </a:rPr>
              <a:t> муниципальных/городских </a:t>
            </a:r>
            <a:r>
              <a:rPr lang="ru-RU" altLang="ru-RU" sz="1200" dirty="0">
                <a:solidFill>
                  <a:schemeClr val="tx1"/>
                </a:solidFill>
              </a:rPr>
              <a:t>округов региона. </a:t>
            </a:r>
            <a:r>
              <a:rPr lang="ru-RU" altLang="ru-RU" sz="1200" b="1" dirty="0">
                <a:solidFill>
                  <a:schemeClr val="tx1"/>
                </a:solidFill>
              </a:rPr>
              <a:t>Красногвардейский</a:t>
            </a:r>
            <a:r>
              <a:rPr lang="ru-RU" altLang="ru-RU" sz="1200" dirty="0">
                <a:solidFill>
                  <a:schemeClr val="tx1"/>
                </a:solidFill>
              </a:rPr>
              <a:t> (100</a:t>
            </a:r>
            <a:r>
              <a:rPr lang="ru-RU" altLang="ru-RU" sz="1200" b="1" dirty="0">
                <a:solidFill>
                  <a:schemeClr val="tx1"/>
                </a:solidFill>
              </a:rPr>
              <a:t>%), </a:t>
            </a:r>
            <a:r>
              <a:rPr lang="ru-RU" altLang="ru-RU" sz="1200" b="1" dirty="0" err="1">
                <a:solidFill>
                  <a:schemeClr val="tx1"/>
                </a:solidFill>
              </a:rPr>
              <a:t>Левокумский</a:t>
            </a:r>
            <a:r>
              <a:rPr lang="ru-RU" altLang="ru-RU" sz="1200" b="1" dirty="0">
                <a:solidFill>
                  <a:schemeClr val="tx1"/>
                </a:solidFill>
              </a:rPr>
              <a:t> </a:t>
            </a:r>
            <a:r>
              <a:rPr lang="ru-RU" altLang="ru-RU" sz="1200" dirty="0">
                <a:solidFill>
                  <a:schemeClr val="tx1"/>
                </a:solidFill>
              </a:rPr>
              <a:t>(100%),</a:t>
            </a:r>
            <a:r>
              <a:rPr lang="ru-RU" altLang="ru-RU" sz="1200" b="1" dirty="0">
                <a:solidFill>
                  <a:schemeClr val="tx1"/>
                </a:solidFill>
              </a:rPr>
              <a:t> 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Изобильненский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200" dirty="0">
                <a:solidFill>
                  <a:schemeClr val="tx1"/>
                </a:solidFill>
              </a:rPr>
              <a:t>(</a:t>
            </a:r>
            <a:r>
              <a:rPr lang="ru-RU" altLang="ru-RU" sz="1200" dirty="0" smtClean="0">
                <a:solidFill>
                  <a:schemeClr val="tx1"/>
                </a:solidFill>
              </a:rPr>
              <a:t>98%) </a:t>
            </a:r>
            <a:r>
              <a:rPr lang="ru-RU" altLang="ru-RU" sz="1200" dirty="0">
                <a:solidFill>
                  <a:schemeClr val="tx1"/>
                </a:solidFill>
              </a:rPr>
              <a:t>муниципальные округа</a:t>
            </a:r>
          </a:p>
          <a:p>
            <a:pPr algn="just"/>
            <a:endParaRPr lang="ru-RU" altLang="ru-RU" sz="1200" dirty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</a:rPr>
              <a:t>40% и менее от максимального количества баллов – </a:t>
            </a:r>
            <a:r>
              <a:rPr lang="ru-RU" altLang="ru-RU" sz="1200" dirty="0" smtClean="0">
                <a:solidFill>
                  <a:schemeClr val="tx1"/>
                </a:solidFill>
              </a:rPr>
              <a:t>2/6,9% </a:t>
            </a:r>
            <a:r>
              <a:rPr lang="ru-RU" altLang="ru-RU" sz="1200" dirty="0">
                <a:solidFill>
                  <a:schemeClr val="tx1"/>
                </a:solidFill>
              </a:rPr>
              <a:t>муниципалитетов </a:t>
            </a:r>
            <a:r>
              <a:rPr lang="ru-RU" altLang="ru-RU" sz="1200" dirty="0" smtClean="0">
                <a:solidFill>
                  <a:schemeClr val="tx1"/>
                </a:solidFill>
              </a:rPr>
              <a:t>(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Благодарненский</a:t>
            </a:r>
            <a:r>
              <a:rPr lang="ru-RU" altLang="ru-RU" sz="1200" b="1" dirty="0">
                <a:solidFill>
                  <a:schemeClr val="tx1"/>
                </a:solidFill>
              </a:rPr>
              <a:t>, </a:t>
            </a:r>
            <a:r>
              <a:rPr lang="ru-RU" altLang="ru-RU" sz="1200" b="1" dirty="0" err="1">
                <a:solidFill>
                  <a:schemeClr val="tx1"/>
                </a:solidFill>
              </a:rPr>
              <a:t>Лермонтовский</a:t>
            </a:r>
            <a:r>
              <a:rPr lang="ru-RU" altLang="ru-RU" sz="1200" dirty="0">
                <a:solidFill>
                  <a:schemeClr val="tx1"/>
                </a:solidFill>
              </a:rPr>
              <a:t> городские округа).</a:t>
            </a:r>
          </a:p>
          <a:p>
            <a:pPr algn="just"/>
            <a:endParaRPr lang="ru-RU" altLang="ru-RU" sz="1200" dirty="0" smtClean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Средний показатель</a:t>
            </a:r>
            <a:r>
              <a:rPr lang="ru-RU" altLang="ru-RU" sz="1200" dirty="0" smtClean="0">
                <a:solidFill>
                  <a:srgbClr val="FF0000"/>
                </a:solidFill>
              </a:rPr>
              <a:t>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реализации</a:t>
            </a:r>
            <a:r>
              <a:rPr lang="ru-RU" altLang="ru-RU" sz="1200" dirty="0" smtClean="0">
                <a:solidFill>
                  <a:srgbClr val="FF0000"/>
                </a:solidFill>
              </a:rPr>
              <a:t> </a:t>
            </a:r>
            <a:r>
              <a:rPr lang="ru-RU" altLang="ru-RU" sz="1200" dirty="0" smtClean="0">
                <a:solidFill>
                  <a:schemeClr val="tx1"/>
                </a:solidFill>
              </a:rPr>
              <a:t>дорожных карт – 57,4% </a:t>
            </a:r>
            <a:r>
              <a:rPr lang="ru-RU" altLang="ru-RU" sz="1200" dirty="0">
                <a:solidFill>
                  <a:schemeClr val="tx1"/>
                </a:solidFill>
              </a:rPr>
              <a:t>(прошлый год </a:t>
            </a:r>
            <a:r>
              <a:rPr lang="ru-RU" altLang="ru-RU" sz="1200" dirty="0" smtClean="0">
                <a:solidFill>
                  <a:schemeClr val="tx1"/>
                </a:solidFill>
              </a:rPr>
              <a:t>42%) </a:t>
            </a:r>
          </a:p>
          <a:p>
            <a:pPr algn="just"/>
            <a:endParaRPr lang="ru-RU" altLang="ru-RU" sz="1200" dirty="0" smtClean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Более 90</a:t>
            </a:r>
            <a:r>
              <a:rPr lang="ru-RU" altLang="ru-RU" sz="1200" dirty="0">
                <a:solidFill>
                  <a:schemeClr val="tx1"/>
                </a:solidFill>
              </a:rPr>
              <a:t>% от максимального количества баллов – 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3/10,3%</a:t>
            </a:r>
            <a:r>
              <a:rPr lang="ru-RU" altLang="ru-RU" sz="1200" dirty="0" smtClean="0">
                <a:solidFill>
                  <a:schemeClr val="tx1"/>
                </a:solidFill>
              </a:rPr>
              <a:t> </a:t>
            </a:r>
            <a:r>
              <a:rPr lang="ru-RU" altLang="ru-RU" sz="1200" dirty="0">
                <a:solidFill>
                  <a:schemeClr val="tx1"/>
                </a:solidFill>
              </a:rPr>
              <a:t>(прошлый год </a:t>
            </a:r>
            <a:r>
              <a:rPr lang="ru-RU" altLang="ru-RU" sz="1200" dirty="0" smtClean="0">
                <a:solidFill>
                  <a:schemeClr val="tx1"/>
                </a:solidFill>
              </a:rPr>
              <a:t>0/0%) </a:t>
            </a:r>
            <a:r>
              <a:rPr lang="ru-RU" altLang="ru-RU" sz="1200" dirty="0">
                <a:solidFill>
                  <a:schemeClr val="tx1"/>
                </a:solidFill>
              </a:rPr>
              <a:t>муниципальных/городских округов </a:t>
            </a:r>
            <a:r>
              <a:rPr lang="ru-RU" altLang="ru-RU" sz="1200" dirty="0" smtClean="0">
                <a:solidFill>
                  <a:schemeClr val="tx1"/>
                </a:solidFill>
              </a:rPr>
              <a:t>региона. 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Красногвардейский</a:t>
            </a:r>
            <a:r>
              <a:rPr lang="ru-RU" altLang="ru-RU" sz="1200" dirty="0" smtClean="0">
                <a:solidFill>
                  <a:schemeClr val="tx1"/>
                </a:solidFill>
              </a:rPr>
              <a:t> (100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%), 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Левокумский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200" dirty="0" smtClean="0">
                <a:solidFill>
                  <a:schemeClr val="tx1"/>
                </a:solidFill>
              </a:rPr>
              <a:t>(100%),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 Советский </a:t>
            </a:r>
            <a:r>
              <a:rPr lang="ru-RU" altLang="ru-RU" sz="1200" dirty="0" smtClean="0">
                <a:solidFill>
                  <a:schemeClr val="tx1"/>
                </a:solidFill>
              </a:rPr>
              <a:t>(97%) муниципальные округа</a:t>
            </a:r>
            <a:endParaRPr lang="ru-RU" altLang="ru-RU" sz="1200" dirty="0">
              <a:solidFill>
                <a:schemeClr val="tx1"/>
              </a:solidFill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40</a:t>
            </a:r>
            <a:r>
              <a:rPr lang="ru-RU" altLang="ru-RU" sz="1200" dirty="0">
                <a:solidFill>
                  <a:schemeClr val="tx1"/>
                </a:solidFill>
              </a:rPr>
              <a:t>% и менее от максимального количества баллов </a:t>
            </a:r>
            <a:r>
              <a:rPr lang="ru-RU" altLang="ru-RU" sz="1200" dirty="0" smtClean="0">
                <a:solidFill>
                  <a:schemeClr val="tx1"/>
                </a:solidFill>
              </a:rPr>
              <a:t>– 9/31% (</a:t>
            </a:r>
            <a:r>
              <a:rPr lang="ru-RU" altLang="ru-RU" sz="1200" dirty="0">
                <a:solidFill>
                  <a:schemeClr val="tx1"/>
                </a:solidFill>
              </a:rPr>
              <a:t>прошлый </a:t>
            </a:r>
            <a:r>
              <a:rPr lang="ru-RU" altLang="ru-RU" sz="1200" dirty="0" smtClean="0">
                <a:solidFill>
                  <a:schemeClr val="tx1"/>
                </a:solidFill>
              </a:rPr>
              <a:t>год 18/58%) </a:t>
            </a:r>
            <a:r>
              <a:rPr lang="ru-RU" altLang="ru-RU" sz="1200" dirty="0">
                <a:solidFill>
                  <a:schemeClr val="tx1"/>
                </a:solidFill>
              </a:rPr>
              <a:t>муниципалитетов </a:t>
            </a:r>
            <a:r>
              <a:rPr lang="ru-RU" altLang="ru-RU" sz="1200" dirty="0" smtClean="0">
                <a:solidFill>
                  <a:schemeClr val="tx1"/>
                </a:solidFill>
              </a:rPr>
              <a:t>(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Изобильненский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Благодарненский</a:t>
            </a:r>
            <a:r>
              <a:rPr lang="ru-RU" altLang="ru-RU" sz="12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1200" b="1" dirty="0" err="1" smtClean="0">
                <a:solidFill>
                  <a:schemeClr val="tx1"/>
                </a:solidFill>
              </a:rPr>
              <a:t>Лермонтовский</a:t>
            </a:r>
            <a:r>
              <a:rPr lang="ru-RU" altLang="ru-RU" sz="1200" dirty="0" smtClean="0">
                <a:solidFill>
                  <a:schemeClr val="tx1"/>
                </a:solidFill>
              </a:rPr>
              <a:t> городские округа).</a:t>
            </a:r>
          </a:p>
          <a:p>
            <a:pPr algn="just"/>
            <a:endParaRPr lang="ru-RU" altLang="ru-RU" sz="1200" dirty="0" smtClean="0">
              <a:solidFill>
                <a:schemeClr val="tx1"/>
              </a:solidFill>
            </a:endParaRP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Устойчивый рост показателя реализации за три года – 9/31% муниципалитетов</a:t>
            </a: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Устойчивое снижение показателя реализации </a:t>
            </a:r>
            <a:r>
              <a:rPr lang="ru-RU" altLang="ru-RU" sz="1200" dirty="0">
                <a:solidFill>
                  <a:schemeClr val="tx1"/>
                </a:solidFill>
              </a:rPr>
              <a:t>за три года </a:t>
            </a:r>
            <a:r>
              <a:rPr lang="ru-RU" altLang="ru-RU" sz="1200" dirty="0" smtClean="0">
                <a:solidFill>
                  <a:schemeClr val="tx1"/>
                </a:solidFill>
              </a:rPr>
              <a:t>– 4/13,8% муниципалитетов </a:t>
            </a: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Показатель реализации равен или выше показателя формирования – </a:t>
            </a:r>
            <a:r>
              <a:rPr lang="ru-RU" altLang="ru-RU" sz="1200" dirty="0">
                <a:solidFill>
                  <a:schemeClr val="tx1"/>
                </a:solidFill>
              </a:rPr>
              <a:t>5/17,2% </a:t>
            </a:r>
            <a:r>
              <a:rPr lang="ru-RU" altLang="ru-RU" sz="1200" dirty="0" smtClean="0">
                <a:solidFill>
                  <a:schemeClr val="tx1"/>
                </a:solidFill>
              </a:rPr>
              <a:t>муниципалитетов</a:t>
            </a:r>
          </a:p>
          <a:p>
            <a:pPr algn="just"/>
            <a:r>
              <a:rPr lang="ru-RU" altLang="ru-RU" sz="1200" dirty="0" smtClean="0">
                <a:solidFill>
                  <a:schemeClr val="tx1"/>
                </a:solidFill>
              </a:rPr>
              <a:t>Большой разрыв между показателем формирования и показателем реализации – 5/17,2% муниципалитетов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0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483518"/>
            <a:ext cx="5472608" cy="58722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Положительные изменения реализации дорожных карт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75606"/>
            <a:ext cx="90364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Сократился разрыв между средним показателем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сформированности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муниципальных управленческих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механизмов и средним показателем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реализации дорожных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 муниципалитета добились полной реализации дорожных карт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45% муниципалитетов реализовали систему принятия управленческих решений по итогам реализации мероприятий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21 муниципалитет реализовал систему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мер и мероприятий, направленных на улучшение материально-технических условий в общеобразовательных организациях за счет муниципальных и привлеченных средств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Используются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ресурсы ранней профориентации обучающихся на педагогические специальности и сотрудничества с организациями педагогического образования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71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483518"/>
            <a:ext cx="5061248" cy="587220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</a:tabLst>
              <a:defRPr/>
            </a:pPr>
            <a:r>
              <a:rPr lang="ru-RU" sz="2000" dirty="0"/>
              <a:t>Типичные недостатки при </a:t>
            </a:r>
            <a:r>
              <a:rPr lang="ru-RU" sz="2000" dirty="0" smtClean="0"/>
              <a:t>реализации дорожных карт</a:t>
            </a:r>
            <a:endParaRPr lang="ru-RU" sz="2000" spc="-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329" y="1131590"/>
            <a:ext cx="89457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Средний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показатель </a:t>
            </a:r>
            <a:r>
              <a:rPr lang="ru-RU" sz="16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сформированности</a:t>
            </a:r>
            <a:r>
              <a:rPr lang="ru-RU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муниципальных управленческих </a:t>
            </a:r>
            <a:r>
              <a:rPr lang="ru-RU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механизмов превышает средний показатель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 дорожных карт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 муниципалитетов не реализовали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систему принятия управленческих решений по итогам реализации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 территории не реализовали систему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мер и мероприятий, направленных на улучшение материально-технических условий 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ОО за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счет муниципальных и привлеченных средств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Формальный подход при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 адресного информационно-методического сопровождения профессионального развития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повышению уровня профессиональных компетенций педагогических и управленческих работников в области повышения уровня образовательных результатов обучающихся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организовано адресное методическое сопровождение доработки и реализации программных документов по переходу в режим эффективного функционирования школ-участников </a:t>
            </a:r>
            <a:r>
              <a:rPr lang="ru-RU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реализации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мероприятий не выражены числовыми показателями</a:t>
            </a:r>
            <a:endParaRPr lang="ru-RU" alt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5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483518"/>
            <a:ext cx="5061248" cy="58722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Положительный опыт реализации дорожных карт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1347614"/>
            <a:ext cx="91085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Мероприятия, направленные на улучшение материально-технических условий в ОО </a:t>
            </a:r>
          </a:p>
          <a:p>
            <a:pPr algn="just"/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мероприятий на условиях паритетного финансирования</a:t>
            </a:r>
          </a:p>
          <a:p>
            <a:pPr algn="just"/>
            <a:r>
              <a:rPr lang="ru-RU" alt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, направленные на преодоление </a:t>
            </a:r>
            <a:r>
              <a:rPr lang="ru-RU" alt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кадрового 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дефицита в </a:t>
            </a:r>
            <a:r>
              <a:rPr lang="ru-RU" alt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ОО</a:t>
            </a:r>
            <a:endParaRPr lang="ru-RU" altLang="ru-RU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Деятельность 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круглогодичных вожатских отрядов</a:t>
            </a:r>
          </a:p>
          <a:p>
            <a:pPr algn="just"/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летних профильных психолого- педагогических 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смен</a:t>
            </a:r>
          </a:p>
          <a:p>
            <a:pPr algn="just"/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 психолого-педагогических классов</a:t>
            </a:r>
          </a:p>
          <a:p>
            <a:pPr algn="just"/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Адресное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методическое сопровождение общеобразовательных организаций </a:t>
            </a:r>
            <a:endParaRPr lang="ru-RU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педагогов-наставников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учителями школ, показавших низкие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</a:p>
          <a:p>
            <a:pPr algn="just"/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муниципальных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стажировочных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площадок</a:t>
            </a:r>
          </a:p>
          <a:p>
            <a:pPr algn="just"/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договоров о наставничестве между общеобразовательными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организациями</a:t>
            </a:r>
          </a:p>
          <a:p>
            <a:pPr algn="just"/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Оказание методической поддержки по формированию 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 реализации программных 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документов</a:t>
            </a:r>
          </a:p>
          <a:p>
            <a:pPr algn="just"/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 методических мероприятий по формированию профессиональных компетенций в области ориентации на педагогические профессии и преодоления учебной </a:t>
            </a:r>
            <a:r>
              <a:rPr lang="ru-RU" alt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неуспешности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alt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, направленные на преодоление учебной </a:t>
            </a:r>
            <a:r>
              <a:rPr lang="ru-RU" altLang="ru-RU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неуспешности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«Умные каникулы». Наставничество.</a:t>
            </a:r>
          </a:p>
          <a:p>
            <a:pPr algn="just"/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Реализация комплексных индивидуальных программ 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поддержки обучающихся</a:t>
            </a: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3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483518"/>
            <a:ext cx="5616624" cy="58722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Ошибки при предоставлении </a:t>
            </a:r>
            <a:r>
              <a:rPr lang="ru-RU" sz="2000" dirty="0" smtClean="0"/>
              <a:t>отчетных документов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19622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Ссылки не активны или не копируются</a:t>
            </a:r>
          </a:p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Ссылки не на документы, а на страницу сайта</a:t>
            </a:r>
          </a:p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Предоставляемые материалы не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атрибутированы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как документы</a:t>
            </a:r>
          </a:p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комплексных документах не указана актуальная часть</a:t>
            </a:r>
          </a:p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подтверждение реализации мер/мероприятий предоставляются отдельные фотоматериалы</a:t>
            </a:r>
          </a:p>
          <a:p>
            <a:pPr marL="742950" indent="-742950" algn="just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итогам реализации мер/мероприятий не принимаются управленческие решения (незавершенность управленческого цикла мероприятия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indent="-742950" algn="just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подтверждения факта реализации мер/мероприятий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 используются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ссылки на публичные аккаунты</a:t>
            </a:r>
          </a:p>
        </p:txBody>
      </p:sp>
    </p:spTree>
    <p:extLst>
      <p:ext uri="{BB962C8B-B14F-4D97-AF65-F5344CB8AC3E}">
        <p14:creationId xmlns:p14="http://schemas.microsoft.com/office/powerpoint/2010/main" val="38753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F7819-DD1C-49E5-AF5D-DB020D67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483518"/>
            <a:ext cx="5544616" cy="58722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Основные направления деятельности по </a:t>
            </a:r>
            <a:r>
              <a:rPr lang="ru-RU" sz="2000" dirty="0" err="1" smtClean="0"/>
              <a:t>совершенстванию</a:t>
            </a:r>
            <a:r>
              <a:rPr lang="ru-RU" sz="2000" dirty="0" smtClean="0"/>
              <a:t> реализации дорожных карт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75606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AutoNum type="arabicPeriod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СКИРО ПК и ПРО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внести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критериально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-оценочную базу рецензирования дорожных карт с целью усиления акцента на мероприятия, касающиеся непосредственно педагогических работников и образовательных организаций, участвующих 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проекте 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диссеминацию положительных управленческих практик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Муниципальные органы управления образованием 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предусмотреть непосредственное участие руководителей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муниципальных органов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управления образованием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мероприятиях раздела «Механизмы реализации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Муниципальные методические службы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/>
              <a:t>усилить взаимодействие с экспертами – консультантами по вопросам повышения качества разработки и реализации программных документов школ по переходу в режим эффективного функционирования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 организации</a:t>
            </a:r>
          </a:p>
          <a:p>
            <a:pPr marL="571500" indent="-571500" algn="just">
              <a:buFontTx/>
              <a:buChar char="-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модернизировать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внутришкольную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систему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повышения квалификации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педработников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Tx/>
              <a:buChar char="-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2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93723A-646D-498A-862F-706CA5DEF1B0}"/>
              </a:ext>
            </a:extLst>
          </p:cNvPr>
          <p:cNvSpPr txBox="1"/>
          <p:nvPr/>
        </p:nvSpPr>
        <p:spPr>
          <a:xfrm>
            <a:off x="-108520" y="1563638"/>
            <a:ext cx="92170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Повышение уровня образовательных достижений обучающихся посредством интеграции усилий муниципалитета и образовательных организаций: </a:t>
            </a:r>
            <a:b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итоги, пути дальнейшего развития результатов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36096" y="3507854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СПАСИБО ЗА ВНИМАНИЕ!</a:t>
            </a:r>
            <a:b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437195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kafedra_uprav@mail.ru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тел.:(8652)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99-77-81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23478"/>
            <a:ext cx="795312" cy="83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11835</TotalTime>
  <Words>685</Words>
  <Application>Microsoft Office PowerPoint</Application>
  <PresentationFormat>Экран (16:9)</PresentationFormat>
  <Paragraphs>78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Georgia</vt:lpstr>
      <vt:lpstr>Times New Roman</vt:lpstr>
      <vt:lpstr>Тема Office</vt:lpstr>
      <vt:lpstr>  Повышение уровня образовательных достижений обучающихся посредством интеграции усилий муниципалитета и образовательных организаций:  итоги, пути дальнейшего развития</vt:lpstr>
      <vt:lpstr>Основные итоги реализации муниципальных дорожных карт </vt:lpstr>
      <vt:lpstr>Положительные изменения реализации дорожных карт</vt:lpstr>
      <vt:lpstr>Типичные недостатки при реализации дорожных карт</vt:lpstr>
      <vt:lpstr>Положительный опыт реализации дорожных карт</vt:lpstr>
      <vt:lpstr>Ошибки при предоставлении отчетных документов</vt:lpstr>
      <vt:lpstr>Основные направления деятельности по совершенстванию реализации дорожных карт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Александр</cp:lastModifiedBy>
  <cp:revision>162</cp:revision>
  <dcterms:created xsi:type="dcterms:W3CDTF">2024-02-14T08:13:10Z</dcterms:created>
  <dcterms:modified xsi:type="dcterms:W3CDTF">2026-02-14T15:32:28Z</dcterms:modified>
</cp:coreProperties>
</file>